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6" r:id="rId2"/>
    <p:sldId id="256" r:id="rId3"/>
    <p:sldId id="257" r:id="rId4"/>
    <p:sldId id="258" r:id="rId5"/>
    <p:sldId id="259" r:id="rId6"/>
    <p:sldId id="260" r:id="rId7"/>
    <p:sldId id="261" r:id="rId8"/>
    <p:sldId id="262" r:id="rId9"/>
    <p:sldId id="263" r:id="rId10"/>
    <p:sldId id="264" r:id="rId11"/>
    <p:sldId id="265"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0299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descr="preencoded.png">
            <a:extLst>
              <a:ext uri="{FF2B5EF4-FFF2-40B4-BE49-F238E27FC236}">
                <a16:creationId xmlns:a16="http://schemas.microsoft.com/office/drawing/2014/main" id="{B29021CE-6FA6-DE5C-36DA-498B262EF2E5}"/>
              </a:ext>
            </a:extLst>
          </p:cNvPr>
          <p:cNvPicPr>
            <a:picLocks noChangeAspect="1"/>
          </p:cNvPicPr>
          <p:nvPr/>
        </p:nvPicPr>
        <p:blipFill>
          <a:blip r:embed="rId2"/>
          <a:stretch>
            <a:fillRect/>
          </a:stretch>
        </p:blipFill>
        <p:spPr>
          <a:xfrm>
            <a:off x="0" y="0"/>
            <a:ext cx="14630400" cy="8229600"/>
          </a:xfrm>
          <a:prstGeom prst="rect">
            <a:avLst/>
          </a:prstGeom>
        </p:spPr>
      </p:pic>
      <p:sp>
        <p:nvSpPr>
          <p:cNvPr id="2" name="Shape 0">
            <a:extLst>
              <a:ext uri="{FF2B5EF4-FFF2-40B4-BE49-F238E27FC236}">
                <a16:creationId xmlns:a16="http://schemas.microsoft.com/office/drawing/2014/main" id="{FDDADFD8-8EBB-8C8A-337D-08FDBCEE01DE}"/>
              </a:ext>
            </a:extLst>
          </p:cNvPr>
          <p:cNvSpPr/>
          <p:nvPr/>
        </p:nvSpPr>
        <p:spPr>
          <a:xfrm>
            <a:off x="0" y="0"/>
            <a:ext cx="14630400" cy="8229600"/>
          </a:xfrm>
          <a:prstGeom prst="rect">
            <a:avLst/>
          </a:prstGeom>
          <a:solidFill>
            <a:srgbClr val="0A081B">
              <a:alpha val="75000"/>
            </a:srgbClr>
          </a:solidFill>
          <a:ln/>
        </p:spPr>
        <p:txBody>
          <a:bodyPr/>
          <a:lstStyle/>
          <a:p>
            <a:pPr marL="0" indent="0">
              <a:lnSpc>
                <a:spcPts val="6707"/>
              </a:lnSpc>
              <a:buNone/>
            </a:pPr>
            <a:endParaRPr lang="en-US" sz="6600" dirty="0"/>
          </a:p>
        </p:txBody>
      </p:sp>
      <p:sp>
        <p:nvSpPr>
          <p:cNvPr id="4" name="TextBox 3">
            <a:extLst>
              <a:ext uri="{FF2B5EF4-FFF2-40B4-BE49-F238E27FC236}">
                <a16:creationId xmlns:a16="http://schemas.microsoft.com/office/drawing/2014/main" id="{15CF40F7-B63A-8AE5-F253-93767DE31666}"/>
              </a:ext>
            </a:extLst>
          </p:cNvPr>
          <p:cNvSpPr txBox="1"/>
          <p:nvPr/>
        </p:nvSpPr>
        <p:spPr>
          <a:xfrm>
            <a:off x="0" y="1498069"/>
            <a:ext cx="9144000" cy="2862322"/>
          </a:xfrm>
          <a:prstGeom prst="rect">
            <a:avLst/>
          </a:prstGeom>
          <a:noFill/>
        </p:spPr>
        <p:txBody>
          <a:bodyPr wrap="square" rtlCol="0">
            <a:spAutoFit/>
          </a:bodyPr>
          <a:lstStyle/>
          <a:p>
            <a:r>
              <a:rPr lang="en-US" sz="6000" b="1" dirty="0">
                <a:solidFill>
                  <a:schemeClr val="bg1"/>
                </a:solidFill>
              </a:rPr>
              <a:t>Optimizing MapReduce Performance for Large-Scale Data Processing </a:t>
            </a:r>
            <a:endParaRPr lang="en-IN" sz="6000" b="1" dirty="0">
              <a:solidFill>
                <a:schemeClr val="bg1"/>
              </a:solidFill>
            </a:endParaRPr>
          </a:p>
        </p:txBody>
      </p:sp>
      <p:sp>
        <p:nvSpPr>
          <p:cNvPr id="5" name="TextBox 4">
            <a:extLst>
              <a:ext uri="{FF2B5EF4-FFF2-40B4-BE49-F238E27FC236}">
                <a16:creationId xmlns:a16="http://schemas.microsoft.com/office/drawing/2014/main" id="{F68FCE59-04FE-EE30-5304-AC1B9CAD3B4F}"/>
              </a:ext>
            </a:extLst>
          </p:cNvPr>
          <p:cNvSpPr txBox="1"/>
          <p:nvPr/>
        </p:nvSpPr>
        <p:spPr>
          <a:xfrm>
            <a:off x="858645" y="5073630"/>
            <a:ext cx="4627756" cy="1569660"/>
          </a:xfrm>
          <a:prstGeom prst="rect">
            <a:avLst/>
          </a:prstGeom>
          <a:noFill/>
        </p:spPr>
        <p:txBody>
          <a:bodyPr wrap="square" rtlCol="0">
            <a:spAutoFit/>
          </a:bodyPr>
          <a:lstStyle/>
          <a:p>
            <a:r>
              <a:rPr lang="en-IN" sz="3200" dirty="0">
                <a:solidFill>
                  <a:schemeClr val="bg1"/>
                </a:solidFill>
                <a:latin typeface="Sora"/>
                <a:ea typeface="Sora"/>
              </a:rPr>
              <a:t>By</a:t>
            </a:r>
          </a:p>
          <a:p>
            <a:r>
              <a:rPr lang="en-IN" sz="3200" dirty="0">
                <a:solidFill>
                  <a:schemeClr val="bg1"/>
                </a:solidFill>
                <a:latin typeface="Sora"/>
                <a:ea typeface="Sora"/>
              </a:rPr>
              <a:t>   Saravanan k</a:t>
            </a:r>
          </a:p>
          <a:p>
            <a:r>
              <a:rPr lang="en-IN" sz="3200" dirty="0">
                <a:solidFill>
                  <a:schemeClr val="bg1"/>
                </a:solidFill>
                <a:latin typeface="Sora"/>
                <a:ea typeface="Sora"/>
              </a:rPr>
              <a:t>   192210710</a:t>
            </a:r>
          </a:p>
        </p:txBody>
      </p:sp>
      <p:pic>
        <p:nvPicPr>
          <p:cNvPr id="6" name="Image 1" descr="preencoded.png">
            <a:extLst>
              <a:ext uri="{FF2B5EF4-FFF2-40B4-BE49-F238E27FC236}">
                <a16:creationId xmlns:a16="http://schemas.microsoft.com/office/drawing/2014/main" id="{48F80C96-B29C-7DE1-EE1E-304D287398B7}"/>
              </a:ext>
            </a:extLst>
          </p:cNvPr>
          <p:cNvPicPr>
            <a:picLocks noChangeAspect="1"/>
          </p:cNvPicPr>
          <p:nvPr/>
        </p:nvPicPr>
        <p:blipFill>
          <a:blip r:embed="rId3"/>
          <a:stretch>
            <a:fillRect/>
          </a:stretch>
        </p:blipFill>
        <p:spPr>
          <a:xfrm>
            <a:off x="9144000" y="0"/>
            <a:ext cx="5486400" cy="8229600"/>
          </a:xfrm>
          <a:prstGeom prst="rect">
            <a:avLst/>
          </a:prstGeom>
        </p:spPr>
      </p:pic>
    </p:spTree>
    <p:extLst>
      <p:ext uri="{BB962C8B-B14F-4D97-AF65-F5344CB8AC3E}">
        <p14:creationId xmlns:p14="http://schemas.microsoft.com/office/powerpoint/2010/main" val="215419312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073587"/>
            <a:ext cx="7477601" cy="3832860"/>
          </a:xfrm>
          <a:prstGeom prst="rect">
            <a:avLst/>
          </a:prstGeom>
          <a:noFill/>
          <a:ln/>
        </p:spPr>
        <p:txBody>
          <a:bodyPr wrap="square" rtlCol="0" anchor="t"/>
          <a:lstStyle/>
          <a:p>
            <a:pPr marL="0" indent="0">
              <a:lnSpc>
                <a:spcPts val="7545"/>
              </a:lnSpc>
              <a:buNone/>
            </a:pPr>
            <a:r>
              <a:rPr lang="en-US" sz="6036" dirty="0">
                <a:solidFill>
                  <a:srgbClr val="B380FF"/>
                </a:solidFill>
                <a:latin typeface="Sora" pitchFamily="34" charset="0"/>
                <a:ea typeface="Sora" pitchFamily="34" charset="-122"/>
                <a:cs typeface="Sora" pitchFamily="34" charset="-120"/>
              </a:rPr>
              <a:t>Case Study: Optimizing a Real-World MapReduce Job</a:t>
            </a:r>
            <a:endParaRPr lang="en-US" sz="6036" dirty="0"/>
          </a:p>
        </p:txBody>
      </p:sp>
      <p:sp>
        <p:nvSpPr>
          <p:cNvPr id="6" name="Text 2"/>
          <p:cNvSpPr/>
          <p:nvPr/>
        </p:nvSpPr>
        <p:spPr>
          <a:xfrm>
            <a:off x="833199" y="5239703"/>
            <a:ext cx="7477601" cy="666512"/>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This section will showcase a practical example of how MapReduce optimization techniques are applied to a real-world scenario.</a:t>
            </a:r>
            <a:endParaRPr lang="en-US" sz="1750" dirty="0"/>
          </a:p>
        </p:txBody>
      </p:sp>
      <p:sp>
        <p:nvSpPr>
          <p:cNvPr id="7" name="Text 3"/>
          <p:cNvSpPr/>
          <p:nvPr/>
        </p:nvSpPr>
        <p:spPr>
          <a:xfrm>
            <a:off x="833199" y="6156127"/>
            <a:ext cx="7477601" cy="999768"/>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We will analyze a specific MapReduce job, identifying its performance bottlenecks and demonstrating the effectiveness of the optimization strategies discussed earlier.</a:t>
            </a:r>
            <a:endParaRPr lang="en-US" sz="1750" dirty="0"/>
          </a:p>
        </p:txBody>
      </p:sp>
    </p:spTree>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 calcmode="lin" valueType="num">
                                      <p:cBhvr additive="base">
                                        <p:cTn id="13"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865114"/>
            <a:ext cx="7477601" cy="3832860"/>
          </a:xfrm>
          <a:prstGeom prst="rect">
            <a:avLst/>
          </a:prstGeom>
          <a:noFill/>
          <a:ln/>
        </p:spPr>
        <p:txBody>
          <a:bodyPr wrap="square" rtlCol="0" anchor="t"/>
          <a:lstStyle/>
          <a:p>
            <a:pPr marL="0" indent="0">
              <a:lnSpc>
                <a:spcPts val="7545"/>
              </a:lnSpc>
              <a:buNone/>
            </a:pPr>
            <a:r>
              <a:rPr lang="en-US" sz="6036" dirty="0">
                <a:solidFill>
                  <a:srgbClr val="B380FF"/>
                </a:solidFill>
                <a:latin typeface="Sora" pitchFamily="34" charset="0"/>
                <a:ea typeface="Sora" pitchFamily="34" charset="-122"/>
                <a:cs typeface="Sora" pitchFamily="34" charset="-120"/>
              </a:rPr>
              <a:t>The Future of MapReduce and Big Data Processing</a:t>
            </a:r>
            <a:endParaRPr lang="en-US" sz="6036" dirty="0"/>
          </a:p>
        </p:txBody>
      </p:sp>
      <p:sp>
        <p:nvSpPr>
          <p:cNvPr id="6" name="Text 2"/>
          <p:cNvSpPr/>
          <p:nvPr/>
        </p:nvSpPr>
        <p:spPr>
          <a:xfrm>
            <a:off x="833199" y="6031230"/>
            <a:ext cx="7477601"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While MapReduce has been a cornerstone of big data processing, new</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955513-3C27-EC5F-0D5A-6E4A34AD34DF}"/>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193575687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962388"/>
            <a:ext cx="7477601" cy="1388745"/>
          </a:xfrm>
          <a:prstGeom prst="rect">
            <a:avLst/>
          </a:prstGeom>
          <a:noFill/>
          <a:ln/>
        </p:spPr>
        <p:txBody>
          <a:bodyPr wrap="square" rtlCol="0" anchor="t"/>
          <a:lstStyle/>
          <a:p>
            <a:pPr marL="0" indent="0">
              <a:lnSpc>
                <a:spcPts val="5468"/>
              </a:lnSpc>
              <a:buNone/>
            </a:pPr>
            <a:r>
              <a:rPr lang="en-US" sz="4374" dirty="0">
                <a:solidFill>
                  <a:srgbClr val="B380FF"/>
                </a:solidFill>
                <a:latin typeface="Sora" pitchFamily="34" charset="0"/>
                <a:ea typeface="Sora" pitchFamily="34" charset="-122"/>
                <a:cs typeface="Sora" pitchFamily="34" charset="-120"/>
              </a:rPr>
              <a:t>The Power of MapReduce for Big Data</a:t>
            </a:r>
            <a:endParaRPr lang="en-US" sz="4374" dirty="0"/>
          </a:p>
        </p:txBody>
      </p:sp>
      <p:sp>
        <p:nvSpPr>
          <p:cNvPr id="6" name="Text 2"/>
          <p:cNvSpPr/>
          <p:nvPr/>
        </p:nvSpPr>
        <p:spPr>
          <a:xfrm>
            <a:off x="833199" y="3684389"/>
            <a:ext cx="7477601" cy="1333024"/>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MapReduce is a powerful framework that enables efficient and scalable computation on distributed systems, making it widely used across various industries for tasks such as data analysis, machine learning, and search engine indexing.</a:t>
            </a:r>
            <a:endParaRPr lang="en-US" sz="1750" dirty="0"/>
          </a:p>
        </p:txBody>
      </p:sp>
      <p:sp>
        <p:nvSpPr>
          <p:cNvPr id="7" name="Text 3"/>
          <p:cNvSpPr/>
          <p:nvPr/>
        </p:nvSpPr>
        <p:spPr>
          <a:xfrm>
            <a:off x="833199" y="5267325"/>
            <a:ext cx="7477601" cy="999768"/>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The framework simplifies distributed processing by dividing large datasets into smaller chunks, allowing for parallel processing across multiple nodes.</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50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up)">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wipe(up)">
                                      <p:cBhvr>
                                        <p:cTn id="1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677710"/>
            <a:ext cx="7477601" cy="2874645"/>
          </a:xfrm>
          <a:prstGeom prst="rect">
            <a:avLst/>
          </a:prstGeom>
          <a:noFill/>
          <a:ln/>
        </p:spPr>
        <p:txBody>
          <a:bodyPr wrap="square" rtlCol="0" anchor="t"/>
          <a:lstStyle/>
          <a:p>
            <a:pPr marL="0" indent="0">
              <a:lnSpc>
                <a:spcPts val="7545"/>
              </a:lnSpc>
              <a:buNone/>
            </a:pPr>
            <a:r>
              <a:rPr lang="en-US" sz="6036" dirty="0">
                <a:solidFill>
                  <a:srgbClr val="B380FF"/>
                </a:solidFill>
                <a:latin typeface="Sora" pitchFamily="34" charset="0"/>
                <a:ea typeface="Sora" pitchFamily="34" charset="-122"/>
                <a:cs typeface="Sora" pitchFamily="34" charset="-120"/>
              </a:rPr>
              <a:t>Understanding MapReduce: A Deep Dive</a:t>
            </a:r>
            <a:endParaRPr lang="en-US" sz="6036" dirty="0"/>
          </a:p>
        </p:txBody>
      </p:sp>
      <p:sp>
        <p:nvSpPr>
          <p:cNvPr id="6" name="Text 2"/>
          <p:cNvSpPr/>
          <p:nvPr/>
        </p:nvSpPr>
        <p:spPr>
          <a:xfrm>
            <a:off x="833199" y="4885611"/>
            <a:ext cx="7477601" cy="1666280"/>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MapReduce is a powerful framework for processing large datasets across multiple machines. It is widely used in cloud computing environments such as Amazon Web Services (AWS) and Google Cloud Platform (GCP) for tasks such as data analysis, machine learning, and scientific computing.</a:t>
            </a:r>
            <a:endParaRPr lang="en-US" sz="1750" dirty="0"/>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25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010966"/>
            <a:ext cx="7477601" cy="2874645"/>
          </a:xfrm>
          <a:prstGeom prst="rect">
            <a:avLst/>
          </a:prstGeom>
          <a:noFill/>
          <a:ln/>
        </p:spPr>
        <p:txBody>
          <a:bodyPr wrap="square" rtlCol="0" anchor="t"/>
          <a:lstStyle/>
          <a:p>
            <a:pPr marL="0" indent="0">
              <a:lnSpc>
                <a:spcPts val="7545"/>
              </a:lnSpc>
              <a:buNone/>
            </a:pPr>
            <a:r>
              <a:rPr lang="en-US" sz="6036" dirty="0">
                <a:solidFill>
                  <a:srgbClr val="B380FF"/>
                </a:solidFill>
                <a:latin typeface="Sora" pitchFamily="34" charset="0"/>
                <a:ea typeface="Sora" pitchFamily="34" charset="-122"/>
                <a:cs typeface="Sora" pitchFamily="34" charset="-120"/>
              </a:rPr>
              <a:t>Performance Bottlenecks in MapReduce</a:t>
            </a:r>
            <a:endParaRPr lang="en-US" sz="6036" dirty="0"/>
          </a:p>
        </p:txBody>
      </p:sp>
      <p:sp>
        <p:nvSpPr>
          <p:cNvPr id="6" name="Text 2"/>
          <p:cNvSpPr/>
          <p:nvPr/>
        </p:nvSpPr>
        <p:spPr>
          <a:xfrm>
            <a:off x="833199" y="5218867"/>
            <a:ext cx="7477601" cy="999768"/>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MapReduce, while powerful, can be slowed by various factors. These bottlenecks affect the speed and efficiency of data processing, limiting the overall performance of large-scale applications.</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740331"/>
            <a:ext cx="7477601" cy="3832860"/>
          </a:xfrm>
          <a:prstGeom prst="rect">
            <a:avLst/>
          </a:prstGeom>
          <a:noFill/>
          <a:ln/>
        </p:spPr>
        <p:txBody>
          <a:bodyPr wrap="square" rtlCol="0" anchor="t"/>
          <a:lstStyle/>
          <a:p>
            <a:pPr marL="0" indent="0">
              <a:lnSpc>
                <a:spcPts val="7545"/>
              </a:lnSpc>
              <a:buNone/>
            </a:pPr>
            <a:r>
              <a:rPr lang="en-US" sz="6036" dirty="0">
                <a:solidFill>
                  <a:srgbClr val="B380FF"/>
                </a:solidFill>
                <a:latin typeface="Sora" pitchFamily="34" charset="0"/>
                <a:ea typeface="Sora" pitchFamily="34" charset="-122"/>
                <a:cs typeface="Sora" pitchFamily="34" charset="-120"/>
              </a:rPr>
              <a:t>Optimization Strategies: Data Partitioning and Sorting</a:t>
            </a:r>
            <a:endParaRPr lang="en-US" sz="6036" dirty="0"/>
          </a:p>
        </p:txBody>
      </p:sp>
      <p:sp>
        <p:nvSpPr>
          <p:cNvPr id="6" name="Text 2"/>
          <p:cNvSpPr/>
          <p:nvPr/>
        </p:nvSpPr>
        <p:spPr>
          <a:xfrm>
            <a:off x="833199" y="4906447"/>
            <a:ext cx="7477601" cy="999768"/>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Data partitioning is crucial for parallel processing in MapReduce. Efficient partitioning ensures balanced workloads across worker nodes, reducing execution time.</a:t>
            </a:r>
            <a:endParaRPr lang="en-US" sz="1750" dirty="0"/>
          </a:p>
        </p:txBody>
      </p:sp>
      <p:sp>
        <p:nvSpPr>
          <p:cNvPr id="7" name="Text 3"/>
          <p:cNvSpPr/>
          <p:nvPr/>
        </p:nvSpPr>
        <p:spPr>
          <a:xfrm>
            <a:off x="833199" y="6156127"/>
            <a:ext cx="7477601" cy="1333024"/>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Sorting data within each partition before the shuffle phase improves efficiency. Sorted data allows for efficient aggregation and joining operations, enabling faster processing and reduced memory consumption.</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031915"/>
            <a:ext cx="7477601" cy="3832860"/>
          </a:xfrm>
          <a:prstGeom prst="rect">
            <a:avLst/>
          </a:prstGeom>
          <a:noFill/>
          <a:ln/>
        </p:spPr>
        <p:txBody>
          <a:bodyPr wrap="square" rtlCol="0" anchor="t"/>
          <a:lstStyle/>
          <a:p>
            <a:pPr marL="0" indent="0">
              <a:lnSpc>
                <a:spcPts val="7545"/>
              </a:lnSpc>
              <a:buNone/>
            </a:pPr>
            <a:r>
              <a:rPr lang="en-US" sz="6036" dirty="0">
                <a:solidFill>
                  <a:srgbClr val="B380FF"/>
                </a:solidFill>
                <a:latin typeface="Sora" pitchFamily="34" charset="0"/>
                <a:ea typeface="Sora" pitchFamily="34" charset="-122"/>
                <a:cs typeface="Sora" pitchFamily="34" charset="-120"/>
              </a:rPr>
              <a:t>Optimization Strategies: Data Locality and Replication</a:t>
            </a:r>
            <a:endParaRPr lang="en-US" sz="6036" dirty="0"/>
          </a:p>
        </p:txBody>
      </p:sp>
      <p:sp>
        <p:nvSpPr>
          <p:cNvPr id="6" name="Text 2"/>
          <p:cNvSpPr/>
          <p:nvPr/>
        </p:nvSpPr>
        <p:spPr>
          <a:xfrm>
            <a:off x="833199" y="5198031"/>
            <a:ext cx="7477601" cy="1999536"/>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Data locality and replication are crucial for efficient MapReduce performance. By placing data closer to the processing nodes, network traffic and latency are minimized, leading to faster execution times. Replication of data across multiple nodes ensures high availability and fault tolerance, allowing the system to continue operating even if some nodes fail.</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267"/>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31267"/>
          </a:xfrm>
          <a:prstGeom prst="rect">
            <a:avLst/>
          </a:prstGeom>
        </p:spPr>
      </p:pic>
      <p:sp>
        <p:nvSpPr>
          <p:cNvPr id="5" name="Text 1"/>
          <p:cNvSpPr/>
          <p:nvPr/>
        </p:nvSpPr>
        <p:spPr>
          <a:xfrm>
            <a:off x="821769" y="602575"/>
            <a:ext cx="7500461" cy="4724995"/>
          </a:xfrm>
          <a:prstGeom prst="rect">
            <a:avLst/>
          </a:prstGeom>
          <a:noFill/>
          <a:ln/>
        </p:spPr>
        <p:txBody>
          <a:bodyPr wrap="square" rtlCol="0" anchor="t"/>
          <a:lstStyle/>
          <a:p>
            <a:pPr marL="0" indent="0">
              <a:lnSpc>
                <a:spcPts val="7442"/>
              </a:lnSpc>
              <a:buNone/>
            </a:pPr>
            <a:r>
              <a:rPr lang="en-US" sz="5953" dirty="0">
                <a:solidFill>
                  <a:srgbClr val="B380FF"/>
                </a:solidFill>
                <a:latin typeface="Sora" pitchFamily="34" charset="0"/>
                <a:ea typeface="Sora" pitchFamily="34" charset="-122"/>
                <a:cs typeface="Sora" pitchFamily="34" charset="-120"/>
              </a:rPr>
              <a:t>Optimization Strategies: Task Scheduling and Resource Allocation</a:t>
            </a:r>
            <a:endParaRPr lang="en-US" sz="5953" dirty="0"/>
          </a:p>
        </p:txBody>
      </p:sp>
      <p:sp>
        <p:nvSpPr>
          <p:cNvPr id="6" name="Text 2"/>
          <p:cNvSpPr/>
          <p:nvPr/>
        </p:nvSpPr>
        <p:spPr>
          <a:xfrm>
            <a:off x="821768" y="5065288"/>
            <a:ext cx="7500461" cy="1972389"/>
          </a:xfrm>
          <a:prstGeom prst="rect">
            <a:avLst/>
          </a:prstGeom>
          <a:noFill/>
          <a:ln/>
        </p:spPr>
        <p:txBody>
          <a:bodyPr wrap="square" rtlCol="0" anchor="t"/>
          <a:lstStyle/>
          <a:p>
            <a:pPr marL="0" indent="0">
              <a:lnSpc>
                <a:spcPts val="2588"/>
              </a:lnSpc>
              <a:buNone/>
            </a:pPr>
            <a:r>
              <a:rPr lang="en-US" sz="1726" dirty="0">
                <a:solidFill>
                  <a:srgbClr val="E0D6DE"/>
                </a:solidFill>
                <a:latin typeface="Noto Sans TC" pitchFamily="34" charset="0"/>
                <a:ea typeface="Noto Sans TC" pitchFamily="34" charset="-122"/>
                <a:cs typeface="Noto Sans TC" pitchFamily="34" charset="-120"/>
              </a:rPr>
              <a:t>MapReduce task scheduling and resource allocation directly influence job performance. The framework aims to distribute tasks efficiently among available nodes, minimizing idle resources and maximizing resource utilization. By intelligently assigning tasks to specific nodes, MapReduce can enhance data locality, reduce communication overhead, and accelerate overall processing.</a:t>
            </a:r>
            <a:endParaRPr lang="en-US" sz="1726" dirty="0"/>
          </a:p>
        </p:txBody>
      </p:sp>
    </p:spTree>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782003"/>
            <a:ext cx="7477601" cy="3832860"/>
          </a:xfrm>
          <a:prstGeom prst="rect">
            <a:avLst/>
          </a:prstGeom>
          <a:noFill/>
          <a:ln/>
        </p:spPr>
        <p:txBody>
          <a:bodyPr wrap="square" rtlCol="0" anchor="t"/>
          <a:lstStyle/>
          <a:p>
            <a:pPr marL="0" indent="0">
              <a:lnSpc>
                <a:spcPts val="7545"/>
              </a:lnSpc>
              <a:buNone/>
            </a:pPr>
            <a:r>
              <a:rPr lang="en-US" sz="6036" dirty="0">
                <a:solidFill>
                  <a:srgbClr val="B380FF"/>
                </a:solidFill>
                <a:latin typeface="Sora" pitchFamily="34" charset="0"/>
                <a:ea typeface="Sora" pitchFamily="34" charset="-122"/>
                <a:cs typeface="Sora" pitchFamily="34" charset="-120"/>
              </a:rPr>
              <a:t>Optimization Strategies: Data Compression and Serialization</a:t>
            </a:r>
            <a:endParaRPr lang="en-US" sz="6036" dirty="0"/>
          </a:p>
        </p:txBody>
      </p:sp>
      <p:sp>
        <p:nvSpPr>
          <p:cNvPr id="6" name="Text 2"/>
          <p:cNvSpPr/>
          <p:nvPr/>
        </p:nvSpPr>
        <p:spPr>
          <a:xfrm>
            <a:off x="833199" y="4948118"/>
            <a:ext cx="7477601" cy="666512"/>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Data compression and serialization are powerful techniques for optimizing MapReduce performance.</a:t>
            </a:r>
            <a:endParaRPr lang="en-US" sz="1750" dirty="0"/>
          </a:p>
        </p:txBody>
      </p:sp>
      <p:sp>
        <p:nvSpPr>
          <p:cNvPr id="7" name="Text 3"/>
          <p:cNvSpPr/>
          <p:nvPr/>
        </p:nvSpPr>
        <p:spPr>
          <a:xfrm>
            <a:off x="833199" y="5864543"/>
            <a:ext cx="7477601" cy="666512"/>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Compression reduces the size of data transferred between nodes, decreasing network bandwidth usage and processing time.</a:t>
            </a:r>
            <a:endParaRPr lang="en-US" sz="1750" dirty="0"/>
          </a:p>
        </p:txBody>
      </p:sp>
      <p:sp>
        <p:nvSpPr>
          <p:cNvPr id="8" name="Text 4"/>
          <p:cNvSpPr/>
          <p:nvPr/>
        </p:nvSpPr>
        <p:spPr>
          <a:xfrm>
            <a:off x="833199" y="6780967"/>
            <a:ext cx="7477601" cy="666512"/>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Serialization converts data into a format suitable for transmission and storage, enabling efficient data exchange and storage.</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365171"/>
            <a:ext cx="7477601" cy="3832860"/>
          </a:xfrm>
          <a:prstGeom prst="rect">
            <a:avLst/>
          </a:prstGeom>
          <a:noFill/>
          <a:ln/>
        </p:spPr>
        <p:txBody>
          <a:bodyPr wrap="square" rtlCol="0" anchor="t"/>
          <a:lstStyle/>
          <a:p>
            <a:pPr marL="0" indent="0">
              <a:lnSpc>
                <a:spcPts val="7545"/>
              </a:lnSpc>
              <a:buNone/>
            </a:pPr>
            <a:r>
              <a:rPr lang="en-US" sz="6036" dirty="0">
                <a:solidFill>
                  <a:srgbClr val="B380FF"/>
                </a:solidFill>
                <a:latin typeface="Sora" pitchFamily="34" charset="0"/>
                <a:ea typeface="Sora" pitchFamily="34" charset="-122"/>
                <a:cs typeface="Sora" pitchFamily="34" charset="-120"/>
              </a:rPr>
              <a:t>Optimization Strategies: Input/Output Optimization</a:t>
            </a:r>
            <a:endParaRPr lang="en-US" sz="6036" dirty="0"/>
          </a:p>
        </p:txBody>
      </p:sp>
      <p:sp>
        <p:nvSpPr>
          <p:cNvPr id="6" name="Text 2"/>
          <p:cNvSpPr/>
          <p:nvPr/>
        </p:nvSpPr>
        <p:spPr>
          <a:xfrm>
            <a:off x="833199" y="5531287"/>
            <a:ext cx="7477601" cy="1333024"/>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Efficient data transfer between the MapReduce framework and the underlying storage system is crucial for achieving optimal performance. Optimizing input/output (I/O) operations can significantly reduce job execution time and improve overall efficiency.</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TotalTime>
  <Words>538</Words>
  <Application>Microsoft Office PowerPoint</Application>
  <PresentationFormat>Custom</PresentationFormat>
  <Paragraphs>39</Paragraphs>
  <Slides>12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Noto Sans TC</vt:lpstr>
      <vt:lpstr>Sora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saravanan k</cp:lastModifiedBy>
  <cp:revision>4</cp:revision>
  <dcterms:created xsi:type="dcterms:W3CDTF">2024-06-16T14:54:04Z</dcterms:created>
  <dcterms:modified xsi:type="dcterms:W3CDTF">2024-06-17T04:10:54Z</dcterms:modified>
</cp:coreProperties>
</file>